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305" r:id="rId4"/>
    <p:sldId id="258" r:id="rId5"/>
    <p:sldId id="259" r:id="rId6"/>
    <p:sldId id="260" r:id="rId7"/>
    <p:sldId id="261" r:id="rId8"/>
    <p:sldId id="262" r:id="rId9"/>
    <p:sldId id="263" r:id="rId10"/>
    <p:sldId id="306" r:id="rId11"/>
    <p:sldId id="307" r:id="rId12"/>
    <p:sldId id="308" r:id="rId13"/>
    <p:sldId id="310" r:id="rId14"/>
    <p:sldId id="309" r:id="rId15"/>
    <p:sldId id="311" r:id="rId16"/>
    <p:sldId id="332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8" r:id="rId33"/>
    <p:sldId id="329" r:id="rId34"/>
    <p:sldId id="327" r:id="rId35"/>
    <p:sldId id="280" r:id="rId36"/>
    <p:sldId id="330" r:id="rId37"/>
    <p:sldId id="331" r:id="rId38"/>
    <p:sldId id="285" r:id="rId39"/>
    <p:sldId id="286" r:id="rId40"/>
  </p:sldIdLst>
  <p:sldSz cx="9144000" cy="5143500" type="screen16x9"/>
  <p:notesSz cx="6858000" cy="9144000"/>
  <p:embeddedFontLst>
    <p:embeddedFont>
      <p:font typeface="Montserrat ExtraLight" panose="020B060402020202020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Montserrat Medium" panose="020B0604020202020204" charset="0"/>
      <p:regular r:id="rId50"/>
      <p:bold r:id="rId51"/>
      <p:italic r:id="rId52"/>
      <p:boldItalic r:id="rId53"/>
    </p:embeddedFont>
    <p:embeddedFont>
      <p:font typeface="Montserrat ExtraBold" panose="020B0604020202020204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B7CED1-1C5E-4555-A3C8-F51573218F2D}">
  <a:tblStyle styleId="{6BB7CED1-1C5E-4555-A3C8-F51573218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26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98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74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3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24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616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354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670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043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5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136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5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89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16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676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19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220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94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1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9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740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204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7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720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710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792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360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077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Проект Податочно Рударство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30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Фјола Фетаји </a:t>
            </a:r>
            <a:r>
              <a:rPr lang="mk-MK" dirty="0" smtClean="0"/>
              <a:t>181031</a:t>
            </a:r>
            <a:endParaRPr lang="mk-MK" dirty="0" smtClean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49" y="2624375"/>
            <a:ext cx="3486859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Heart Stroke Prediction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 Forest 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223168" y="3011814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After SMOTE technique: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09668" y="1002709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RandomForestClassifier</a:t>
            </a:r>
            <a:r>
              <a:rPr lang="en-US" dirty="0"/>
              <a:t>(criterion='entropy', </a:t>
            </a:r>
            <a:r>
              <a:rPr lang="en-US" dirty="0" err="1"/>
              <a:t>max_depth</a:t>
            </a:r>
            <a:r>
              <a:rPr lang="en-US" dirty="0"/>
              <a:t>=10, </a:t>
            </a:r>
            <a:r>
              <a:rPr lang="en-US" dirty="0" err="1"/>
              <a:t>random_state</a:t>
            </a:r>
            <a:r>
              <a:rPr lang="en-US" dirty="0"/>
              <a:t>=0)</a:t>
            </a:r>
          </a:p>
        </p:txBody>
      </p:sp>
      <p:cxnSp>
        <p:nvCxnSpPr>
          <p:cNvPr id="228" name="Google Shape;228;p45"/>
          <p:cNvCxnSpPr/>
          <p:nvPr/>
        </p:nvCxnSpPr>
        <p:spPr>
          <a:xfrm>
            <a:off x="2944219" y="1590839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23168" y="1768369"/>
            <a:ext cx="4134088" cy="124344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928092" y="1746038"/>
            <a:ext cx="2837382" cy="1384111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223168" y="3460078"/>
            <a:ext cx="4189505" cy="148599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4928093" y="3350730"/>
            <a:ext cx="2837382" cy="15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</a:t>
            </a:r>
            <a:r>
              <a:rPr lang="en-US" dirty="0" err="1" smtClean="0"/>
              <a:t>aï</a:t>
            </a:r>
            <a:r>
              <a:rPr lang="en" dirty="0" smtClean="0"/>
              <a:t>ve Bayes 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75359" y="1080221"/>
            <a:ext cx="1664277" cy="11826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294082" y="1080221"/>
            <a:ext cx="3936859" cy="1217199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64911" y="2423896"/>
            <a:ext cx="3658342" cy="25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KNN </a:t>
            </a:r>
            <a:r>
              <a:rPr lang="en" dirty="0" smtClean="0"/>
              <a:t>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1007524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KNeighborsClassifier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=3)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75054" y="1521980"/>
            <a:ext cx="1349837" cy="9302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250036" y="1521980"/>
            <a:ext cx="3880600" cy="111731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16527" y="2743844"/>
            <a:ext cx="4530436" cy="2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KNN </a:t>
            </a:r>
            <a:r>
              <a:rPr lang="en" dirty="0" smtClean="0"/>
              <a:t>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1007524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KNeighborsClassifier</a:t>
            </a:r>
            <a:r>
              <a:rPr lang="en-US" dirty="0" smtClean="0"/>
              <a:t>(</a:t>
            </a:r>
            <a:r>
              <a:rPr lang="en-US" dirty="0" err="1" smtClean="0"/>
              <a:t>n_neighbors</a:t>
            </a:r>
            <a:r>
              <a:rPr lang="en-US" dirty="0" smtClean="0"/>
              <a:t>=5)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40549" y="1417427"/>
            <a:ext cx="1491269" cy="993264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045117" y="1417427"/>
            <a:ext cx="3711447" cy="993264"/>
          </a:xfrm>
          <a:prstGeom prst="rect">
            <a:avLst/>
          </a:prstGeom>
        </p:spPr>
      </p:pic>
      <p:sp>
        <p:nvSpPr>
          <p:cNvPr id="15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2441693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KNeighborsClassifier</a:t>
            </a:r>
            <a:r>
              <a:rPr lang="en-US" dirty="0" smtClean="0"/>
              <a:t>(</a:t>
            </a:r>
            <a:r>
              <a:rPr lang="en-US" dirty="0" err="1" smtClean="0"/>
              <a:t>n_neighbors</a:t>
            </a:r>
            <a:r>
              <a:rPr lang="en-US" dirty="0" smtClean="0"/>
              <a:t>=10)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211812" y="3044450"/>
            <a:ext cx="1436879" cy="104264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1991418" y="3044450"/>
            <a:ext cx="3765146" cy="1132695"/>
          </a:xfrm>
          <a:prstGeom prst="rect">
            <a:avLst/>
          </a:prstGeom>
        </p:spPr>
      </p:pic>
      <p:sp>
        <p:nvSpPr>
          <p:cNvPr id="1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023153" y="4519874"/>
            <a:ext cx="3016938" cy="146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After using SMOTE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499" y="445025"/>
            <a:ext cx="494275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Logistic Regression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294520" y="1007524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LogisticRegression</a:t>
            </a:r>
            <a:r>
              <a:rPr lang="en-US" dirty="0"/>
              <a:t>(solver='</a:t>
            </a:r>
            <a:r>
              <a:rPr lang="en-US" dirty="0" err="1"/>
              <a:t>liblinear</a:t>
            </a:r>
            <a:r>
              <a:rPr lang="en-US" dirty="0"/>
              <a:t>', </a:t>
            </a:r>
            <a:r>
              <a:rPr lang="en-US" dirty="0" err="1"/>
              <a:t>random_state</a:t>
            </a:r>
            <a:r>
              <a:rPr lang="en-US" dirty="0"/>
              <a:t>=0)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1700" y="1501891"/>
            <a:ext cx="2165974" cy="181627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763317" y="1501891"/>
            <a:ext cx="3582064" cy="123651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868482" y="2853875"/>
            <a:ext cx="3371733" cy="20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SVC – Support Vector Machine 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294520" y="1007524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SVC(</a:t>
            </a:r>
            <a:r>
              <a:rPr lang="en-US" dirty="0" err="1"/>
              <a:t>random_state</a:t>
            </a:r>
            <a:r>
              <a:rPr lang="en-US" dirty="0"/>
              <a:t> = 0, probability = True, kernel='linear')</a:t>
            </a:r>
          </a:p>
        </p:txBody>
      </p: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78246" y="1417427"/>
            <a:ext cx="1259609" cy="129806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943590" y="1417427"/>
            <a:ext cx="4297883" cy="138119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457387" y="1386425"/>
            <a:ext cx="2596746" cy="25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SVC – Support Vector Machine 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294520" y="1007524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SVC(</a:t>
            </a:r>
            <a:r>
              <a:rPr lang="en-US" dirty="0" err="1"/>
              <a:t>random_state</a:t>
            </a:r>
            <a:r>
              <a:rPr lang="en-US" dirty="0"/>
              <a:t> = 0, probability = True, kernel='linear')</a:t>
            </a:r>
          </a:p>
        </p:txBody>
      </p: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sp>
        <p:nvSpPr>
          <p:cNvPr id="9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9673" y="4690250"/>
            <a:ext cx="6192018" cy="525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*</a:t>
            </a:r>
            <a:r>
              <a:rPr lang="sq-AL" dirty="0" smtClean="0"/>
              <a:t> Using the merged dataset (original + collected data b</a:t>
            </a:r>
            <a:r>
              <a:rPr lang="en-US" dirty="0" smtClean="0"/>
              <a:t>y crawler</a:t>
            </a:r>
            <a:r>
              <a:rPr lang="sq-AL" dirty="0" smtClean="0"/>
              <a:t>)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83845" y="1564005"/>
            <a:ext cx="1558810" cy="1186122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079163" y="1564005"/>
            <a:ext cx="3670473" cy="1261386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5853300" y="1564005"/>
            <a:ext cx="3270163" cy="31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XGBClassifier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107484" y="1007524"/>
            <a:ext cx="6923920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XGBClassifier</a:t>
            </a:r>
            <a:r>
              <a:rPr lang="en-US" dirty="0"/>
              <a:t>(</a:t>
            </a:r>
            <a:r>
              <a:rPr lang="en-US" dirty="0" err="1"/>
              <a:t>random_state</a:t>
            </a:r>
            <a:r>
              <a:rPr lang="en-US" dirty="0"/>
              <a:t> = 0, </a:t>
            </a:r>
            <a:r>
              <a:rPr lang="en-US" dirty="0" err="1"/>
              <a:t>max_depth</a:t>
            </a:r>
            <a:r>
              <a:rPr lang="en-US" dirty="0"/>
              <a:t> = 5, objective = '</a:t>
            </a:r>
            <a:r>
              <a:rPr lang="en-US" dirty="0" err="1"/>
              <a:t>binary:logistic</a:t>
            </a:r>
            <a:r>
              <a:rPr lang="en-US" dirty="0"/>
              <a:t>', </a:t>
            </a:r>
            <a:r>
              <a:rPr lang="en-US" dirty="0" err="1"/>
              <a:t>eval_metric</a:t>
            </a:r>
            <a:r>
              <a:rPr lang="en-US" dirty="0"/>
              <a:t> = '</a:t>
            </a:r>
            <a:r>
              <a:rPr lang="en-US" dirty="0" err="1"/>
              <a:t>logloss</a:t>
            </a:r>
            <a:r>
              <a:rPr lang="en-US" dirty="0"/>
              <a:t>')</a:t>
            </a:r>
          </a:p>
        </p:txBody>
      </p: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88000" y="1687686"/>
            <a:ext cx="1564600" cy="114557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005690" y="1632268"/>
            <a:ext cx="4176655" cy="125640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284105" y="1632268"/>
            <a:ext cx="2783696" cy="2747252"/>
          </a:xfrm>
          <a:prstGeom prst="rect">
            <a:avLst/>
          </a:prstGeom>
        </p:spPr>
      </p:pic>
      <p:sp>
        <p:nvSpPr>
          <p:cNvPr id="1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9673" y="4690250"/>
            <a:ext cx="6192018" cy="525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*</a:t>
            </a:r>
            <a:r>
              <a:rPr lang="sq-AL" dirty="0" smtClean="0"/>
              <a:t> Using the merged dataset (original + collected data b</a:t>
            </a:r>
            <a:r>
              <a:rPr lang="en-US" dirty="0" smtClean="0"/>
              <a:t>y crawler</a:t>
            </a:r>
            <a:r>
              <a:rPr lang="sq-AL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LGBMClassifier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204466" y="1071734"/>
            <a:ext cx="6923920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LGBMClassifier</a:t>
            </a:r>
            <a:r>
              <a:rPr lang="en-US" dirty="0"/>
              <a:t>(</a:t>
            </a:r>
            <a:r>
              <a:rPr lang="en-US" dirty="0" err="1"/>
              <a:t>random_state</a:t>
            </a:r>
            <a:r>
              <a:rPr lang="en-US" dirty="0"/>
              <a:t> = 22, </a:t>
            </a:r>
            <a:r>
              <a:rPr lang="en-US" dirty="0" err="1"/>
              <a:t>max_depth</a:t>
            </a:r>
            <a:r>
              <a:rPr lang="en-US" dirty="0"/>
              <a:t> = 5, </a:t>
            </a:r>
            <a:r>
              <a:rPr lang="en-US" dirty="0" err="1"/>
              <a:t>num_leaves</a:t>
            </a:r>
            <a:r>
              <a:rPr lang="en-US" dirty="0"/>
              <a:t> = 50)</a:t>
            </a:r>
          </a:p>
        </p:txBody>
      </p: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9673" y="4690250"/>
            <a:ext cx="6192018" cy="525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*</a:t>
            </a:r>
            <a:r>
              <a:rPr lang="sq-AL" dirty="0" smtClean="0"/>
              <a:t> Using the merged dataset (original + collected data b</a:t>
            </a:r>
            <a:r>
              <a:rPr lang="en-US" dirty="0" smtClean="0"/>
              <a:t>y crawler</a:t>
            </a:r>
            <a:r>
              <a:rPr lang="sq-AL" dirty="0" smtClean="0"/>
              <a:t>)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16865" y="1609349"/>
            <a:ext cx="1652270" cy="117665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149591" y="1609349"/>
            <a:ext cx="4207510" cy="140525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537556" y="1609349"/>
            <a:ext cx="2509461" cy="28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Neural Network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3" y="1272319"/>
            <a:ext cx="6126520" cy="1117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3" y="2524103"/>
            <a:ext cx="6126520" cy="1173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3" y="3831862"/>
            <a:ext cx="6200597" cy="1058793"/>
          </a:xfrm>
          <a:prstGeom prst="rect">
            <a:avLst/>
          </a:prstGeom>
        </p:spPr>
      </p:pic>
      <p:sp>
        <p:nvSpPr>
          <p:cNvPr id="14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580909" y="4067900"/>
            <a:ext cx="2466110" cy="586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*</a:t>
            </a:r>
            <a:r>
              <a:rPr lang="sq-AL" dirty="0" smtClean="0"/>
              <a:t> Using the merged dataset (original + collected data b</a:t>
            </a:r>
            <a:r>
              <a:rPr lang="en-US" dirty="0" smtClean="0"/>
              <a:t>y crawler</a:t>
            </a:r>
            <a:r>
              <a:rPr lang="sq-AL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4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Information about the dataset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The dataset has 5112 rows and 12 columns</a:t>
            </a:r>
            <a:r>
              <a:rPr lang="en" dirty="0" smtClean="0"/>
              <a:t>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smtClean="0"/>
              <a:t>id</a:t>
            </a:r>
            <a:r>
              <a:rPr lang="en" dirty="0" smtClean="0"/>
              <a:t> – unique id</a:t>
            </a:r>
            <a:endParaRPr lang="mk-MK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dirty="0" smtClean="0"/>
              <a:t>gender – “male”, “female”, “other”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age: age of the </a:t>
            </a:r>
            <a:r>
              <a:rPr lang="en-US" dirty="0" smtClean="0"/>
              <a:t>patient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hypertension: 0 if the patient doesn't have hypertension, 1 if the patient has </a:t>
            </a:r>
            <a:r>
              <a:rPr lang="en-US" dirty="0" smtClean="0"/>
              <a:t>hypertension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heart_disease</a:t>
            </a:r>
            <a:r>
              <a:rPr lang="en-US" dirty="0"/>
              <a:t>: 0 if the patient doesn't have any heart diseases, 1 if the patient has a heart </a:t>
            </a:r>
            <a:r>
              <a:rPr lang="en-US" dirty="0" smtClean="0"/>
              <a:t>disease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ever_married</a:t>
            </a:r>
            <a:r>
              <a:rPr lang="en-US" dirty="0"/>
              <a:t>: "No" or "Yes" </a:t>
            </a:r>
            <a:endParaRPr lang="en-US" dirty="0" smtClean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work_type</a:t>
            </a:r>
            <a:r>
              <a:rPr lang="en-US" dirty="0"/>
              <a:t>: "children", "</a:t>
            </a:r>
            <a:r>
              <a:rPr lang="en-US" dirty="0" err="1"/>
              <a:t>Govt_jov</a:t>
            </a:r>
            <a:r>
              <a:rPr lang="en-US" dirty="0"/>
              <a:t>", "</a:t>
            </a:r>
            <a:r>
              <a:rPr lang="en-US" dirty="0" err="1"/>
              <a:t>Never_worked</a:t>
            </a:r>
            <a:r>
              <a:rPr lang="en-US" dirty="0"/>
              <a:t>", "Private" or "Self-employed" </a:t>
            </a:r>
            <a:endParaRPr lang="en-US" dirty="0" smtClean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Residence_type</a:t>
            </a:r>
            <a:r>
              <a:rPr lang="en-US" dirty="0"/>
              <a:t>: "Rural" or "Urban" </a:t>
            </a:r>
            <a:endParaRPr lang="en-US" dirty="0" smtClean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avg_glucose_level</a:t>
            </a:r>
            <a:r>
              <a:rPr lang="en-US" dirty="0"/>
              <a:t>: average glucose level in blood </a:t>
            </a:r>
            <a:endParaRPr lang="en-US" dirty="0" smtClean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bmi</a:t>
            </a:r>
            <a:r>
              <a:rPr lang="en-US" dirty="0"/>
              <a:t>: body mass index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err="1"/>
              <a:t>smoking_status</a:t>
            </a:r>
            <a:r>
              <a:rPr lang="en-US" dirty="0"/>
              <a:t>: "formerly smoked", "never smoked", "smokes" or "</a:t>
            </a:r>
            <a:r>
              <a:rPr lang="en-US" dirty="0" smtClean="0"/>
              <a:t>Unknown“*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stroke: 1 if the patient had a stroke or 0 if not</a:t>
            </a:r>
            <a:endParaRPr lang="mk-MK" dirty="0" smtClean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 dirty="0" smtClean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*Note: “Unknown” in smoking_status means that the information about this patient is unavailable</a:t>
            </a: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Deep Neural Network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3963" y="1024255"/>
            <a:ext cx="5188528" cy="191290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93963" y="3113953"/>
            <a:ext cx="5943600" cy="1755775"/>
          </a:xfrm>
          <a:prstGeom prst="rect">
            <a:avLst/>
          </a:prstGeom>
        </p:spPr>
      </p:pic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728854" y="1502969"/>
            <a:ext cx="3034145" cy="109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Accuracy=0.9570</a:t>
            </a:r>
          </a:p>
          <a:p>
            <a:r>
              <a:rPr lang="en-US" dirty="0" smtClean="0"/>
              <a:t>ROC-AUC score=0.823</a:t>
            </a:r>
            <a:endParaRPr lang="en-US" dirty="0"/>
          </a:p>
        </p:txBody>
      </p:sp>
      <p:sp>
        <p:nvSpPr>
          <p:cNvPr id="12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137563" y="3691988"/>
            <a:ext cx="3034145" cy="109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Accuracy=0.9570</a:t>
            </a:r>
          </a:p>
          <a:p>
            <a:r>
              <a:rPr lang="en-US" dirty="0" smtClean="0"/>
              <a:t>ROC-AUC score=0.5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8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Regression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50565"/>
            <a:ext cx="4946400" cy="298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Studied techniques:</a:t>
            </a:r>
          </a:p>
          <a:p>
            <a:r>
              <a:rPr lang="en-US" dirty="0"/>
              <a:t>Linear Regression, </a:t>
            </a:r>
            <a:endParaRPr lang="en-US" dirty="0" smtClean="0"/>
          </a:p>
          <a:p>
            <a:r>
              <a:rPr lang="en-US" dirty="0" smtClean="0"/>
              <a:t>Lasso </a:t>
            </a:r>
            <a:r>
              <a:rPr lang="en-US" dirty="0"/>
              <a:t>Regression, </a:t>
            </a:r>
            <a:endParaRPr lang="en-US" dirty="0" smtClean="0"/>
          </a:p>
          <a:p>
            <a:r>
              <a:rPr lang="en-US" dirty="0" smtClean="0"/>
              <a:t>Ridge </a:t>
            </a:r>
            <a:r>
              <a:rPr lang="en-US" dirty="0"/>
              <a:t>Regression,  </a:t>
            </a:r>
            <a:endParaRPr lang="en-US" dirty="0" smtClean="0"/>
          </a:p>
          <a:p>
            <a:r>
              <a:rPr lang="en-US" dirty="0" smtClean="0"/>
              <a:t>KNN </a:t>
            </a:r>
            <a:r>
              <a:rPr lang="en-US" dirty="0"/>
              <a:t>Regression.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Additional techniques:</a:t>
            </a:r>
          </a:p>
          <a:p>
            <a:r>
              <a:rPr lang="en-US" dirty="0"/>
              <a:t>SVR, </a:t>
            </a:r>
            <a:endParaRPr lang="en-US" dirty="0" smtClean="0"/>
          </a:p>
          <a:p>
            <a:r>
              <a:rPr lang="en-US" dirty="0" err="1" smtClean="0"/>
              <a:t>XGBRegressor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err="1" smtClean="0"/>
              <a:t>LGBMRegressor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err="1" smtClean="0"/>
              <a:t>CatBoostRegressor</a:t>
            </a:r>
            <a:r>
              <a:rPr lang="en-US" dirty="0"/>
              <a:t>.</a:t>
            </a:r>
          </a:p>
          <a:p>
            <a:pPr marL="285750" indent="-285750"/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9185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Linear Regression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333598" y="3229954"/>
            <a:ext cx="3034145" cy="109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Score=0.2315</a:t>
            </a:r>
            <a:endParaRPr lang="en-US" dirty="0"/>
          </a:p>
        </p:txBody>
      </p:sp>
      <p:sp>
        <p:nvSpPr>
          <p:cNvPr id="12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01014" y="2867644"/>
            <a:ext cx="5860472" cy="51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make_pipeline</a:t>
            </a:r>
            <a:r>
              <a:rPr lang="en-US" dirty="0"/>
              <a:t>(</a:t>
            </a:r>
            <a:r>
              <a:rPr lang="en-US" dirty="0" err="1"/>
              <a:t>PolynomialFeatures</a:t>
            </a:r>
            <a:r>
              <a:rPr lang="en-US" dirty="0"/>
              <a:t>(3), </a:t>
            </a:r>
            <a:r>
              <a:rPr lang="en-US" dirty="0" err="1"/>
              <a:t>LinearRegression</a:t>
            </a:r>
            <a:r>
              <a:rPr lang="en-US" dirty="0"/>
              <a:t>())</a:t>
            </a: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26200" y="1193406"/>
            <a:ext cx="2305050" cy="619125"/>
          </a:xfrm>
          <a:prstGeom prst="rect">
            <a:avLst/>
          </a:prstGeom>
        </p:spPr>
      </p:pic>
      <p:sp>
        <p:nvSpPr>
          <p:cNvPr id="14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2324232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Polynomial Regression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79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KNN Regression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005418" y="1523502"/>
            <a:ext cx="3034145" cy="1094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score= </a:t>
            </a:r>
            <a:r>
              <a:rPr lang="en-US" dirty="0" smtClean="0"/>
              <a:t>0.2473</a:t>
            </a:r>
          </a:p>
          <a:p>
            <a:r>
              <a:rPr lang="en-US" dirty="0" err="1" smtClean="0"/>
              <a:t>mse</a:t>
            </a:r>
            <a:r>
              <a:rPr lang="en-US" dirty="0" smtClean="0"/>
              <a:t>=4194.2</a:t>
            </a:r>
          </a:p>
          <a:p>
            <a:r>
              <a:rPr lang="en-US" dirty="0" err="1" smtClean="0"/>
              <a:t>mae</a:t>
            </a:r>
            <a:r>
              <a:rPr lang="en-US" dirty="0" smtClean="0"/>
              <a:t>=</a:t>
            </a:r>
            <a:r>
              <a:rPr lang="mk-MK" dirty="0"/>
              <a:t>49.39</a:t>
            </a:r>
            <a:endParaRPr lang="en-US" dirty="0"/>
          </a:p>
        </p:txBody>
      </p:sp>
      <p:sp>
        <p:nvSpPr>
          <p:cNvPr id="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1054260" y="1093066"/>
            <a:ext cx="6923920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KNeighborsRegressor</a:t>
            </a:r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=21)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437197" y="407593"/>
            <a:ext cx="4483649" cy="219075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11555" y="2805545"/>
            <a:ext cx="7827990" cy="21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14022"/>
            <a:ext cx="6788727" cy="479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Lasso Regression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491" y="1038397"/>
            <a:ext cx="5153891" cy="1285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Lasso(alpha=0.001</a:t>
            </a:r>
            <a:r>
              <a:rPr lang="en-US" dirty="0" smtClean="0"/>
              <a:t>)</a:t>
            </a:r>
          </a:p>
          <a:p>
            <a:r>
              <a:rPr lang="en-US" dirty="0" smtClean="0"/>
              <a:t>Score=0.1963</a:t>
            </a:r>
          </a:p>
          <a:p>
            <a:r>
              <a:rPr lang="en-US" dirty="0" smtClean="0"/>
              <a:t>Polynomial Regression using Lasso: </a:t>
            </a:r>
          </a:p>
          <a:p>
            <a:r>
              <a:rPr lang="en-US" dirty="0" err="1"/>
              <a:t>make_pipeline</a:t>
            </a:r>
            <a:r>
              <a:rPr lang="en-US" dirty="0"/>
              <a:t>(</a:t>
            </a:r>
            <a:r>
              <a:rPr lang="en-US" dirty="0" err="1"/>
              <a:t>PolynomialFeatures</a:t>
            </a:r>
            <a:r>
              <a:rPr lang="en-US" dirty="0"/>
              <a:t>(3), Lasso(alpha=1))</a:t>
            </a:r>
          </a:p>
          <a:p>
            <a:r>
              <a:rPr lang="en-US" dirty="0" smtClean="0"/>
              <a:t>Score=</a:t>
            </a:r>
            <a:r>
              <a:rPr lang="mk-MK" dirty="0"/>
              <a:t>0.2732</a:t>
            </a:r>
            <a:endParaRPr lang="en-US" dirty="0"/>
          </a:p>
        </p:txBody>
      </p:sp>
      <p:sp>
        <p:nvSpPr>
          <p:cNvPr id="12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0" y="3010734"/>
            <a:ext cx="5521036" cy="1198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Ridge(alpha=0.001</a:t>
            </a:r>
            <a:r>
              <a:rPr lang="en-US" dirty="0" smtClean="0"/>
              <a:t>)</a:t>
            </a:r>
          </a:p>
          <a:p>
            <a:r>
              <a:rPr lang="en-US" dirty="0" smtClean="0"/>
              <a:t>Score=0.1963</a:t>
            </a:r>
          </a:p>
          <a:p>
            <a:r>
              <a:rPr lang="en-US" dirty="0" err="1"/>
              <a:t>make_pipeline</a:t>
            </a:r>
            <a:r>
              <a:rPr lang="en-US" dirty="0"/>
              <a:t>(</a:t>
            </a:r>
            <a:r>
              <a:rPr lang="en-US" dirty="0" err="1"/>
              <a:t>PolynomialFeatures</a:t>
            </a:r>
            <a:r>
              <a:rPr lang="en-US" dirty="0"/>
              <a:t>(2), </a:t>
            </a:r>
            <a:r>
              <a:rPr lang="en-US" dirty="0" smtClean="0"/>
              <a:t>Ridge(alpha=0.001))</a:t>
            </a:r>
          </a:p>
          <a:p>
            <a:r>
              <a:rPr lang="en-US" dirty="0" smtClean="0"/>
              <a:t>Score=0.282</a:t>
            </a:r>
            <a:endParaRPr lang="en-US" dirty="0"/>
          </a:p>
        </p:txBody>
      </p:sp>
      <p:sp>
        <p:nvSpPr>
          <p:cNvPr id="14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2324232"/>
            <a:ext cx="6788727" cy="543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Ridge Regression</a:t>
            </a:r>
            <a:endParaRPr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521036" y="2674503"/>
            <a:ext cx="3484418" cy="23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2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6" y="445025"/>
            <a:ext cx="3865418" cy="483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XGBRegressor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-412284" y="35122"/>
            <a:ext cx="5639968" cy="409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141798" y="1806647"/>
            <a:ext cx="2119745" cy="468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mse</a:t>
            </a:r>
            <a:r>
              <a:rPr lang="en-US" dirty="0" smtClean="0"/>
              <a:t>=7.9915</a:t>
            </a:r>
            <a:endParaRPr lang="en-US" dirty="0"/>
          </a:p>
        </p:txBody>
      </p:sp>
      <p:sp>
        <p:nvSpPr>
          <p:cNvPr id="12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37309" y="2735234"/>
            <a:ext cx="3699162" cy="65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LGBMRegressor</a:t>
            </a:r>
            <a:r>
              <a:rPr lang="en-US" dirty="0"/>
              <a:t>(</a:t>
            </a:r>
            <a:r>
              <a:rPr lang="en-US" dirty="0" err="1"/>
              <a:t>n_estimators</a:t>
            </a:r>
            <a:r>
              <a:rPr lang="en-US" dirty="0"/>
              <a:t> = </a:t>
            </a:r>
            <a:r>
              <a:rPr lang="en-US" dirty="0" smtClean="0"/>
              <a:t>1000) </a:t>
            </a:r>
          </a:p>
          <a:p>
            <a:r>
              <a:rPr lang="en-US" dirty="0" err="1" smtClean="0"/>
              <a:t>mse</a:t>
            </a:r>
            <a:r>
              <a:rPr lang="en-US" dirty="0" smtClean="0"/>
              <a:t>=7.421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15178" y="1082747"/>
            <a:ext cx="4543425" cy="723900"/>
          </a:xfrm>
          <a:prstGeom prst="rect">
            <a:avLst/>
          </a:prstGeom>
        </p:spPr>
      </p:pic>
      <p:sp>
        <p:nvSpPr>
          <p:cNvPr id="14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6" y="2256116"/>
            <a:ext cx="3865418" cy="483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LGBMRegressor</a:t>
            </a:r>
            <a:endParaRPr dirty="0"/>
          </a:p>
        </p:txBody>
      </p:sp>
      <p:sp>
        <p:nvSpPr>
          <p:cNvPr id="15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6" y="3551233"/>
            <a:ext cx="3865418" cy="483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SVR</a:t>
            </a:r>
            <a:endParaRPr dirty="0"/>
          </a:p>
        </p:txBody>
      </p:sp>
      <p:sp>
        <p:nvSpPr>
          <p:cNvPr id="1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08710" y="4122061"/>
            <a:ext cx="3699162" cy="65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SVR(kernel='</a:t>
            </a:r>
            <a:r>
              <a:rPr lang="en-US" dirty="0" err="1"/>
              <a:t>rbf</a:t>
            </a:r>
            <a:r>
              <a:rPr lang="en-US" dirty="0"/>
              <a:t>')</a:t>
            </a:r>
          </a:p>
          <a:p>
            <a:r>
              <a:rPr lang="en-US" dirty="0" err="1" smtClean="0"/>
              <a:t>mse</a:t>
            </a:r>
            <a:r>
              <a:rPr lang="en-US" dirty="0" smtClean="0"/>
              <a:t>=7.579</a:t>
            </a:r>
            <a:endParaRPr lang="en-US" dirty="0"/>
          </a:p>
        </p:txBody>
      </p:sp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126180" y="2735234"/>
            <a:ext cx="3750569" cy="2022303"/>
          </a:xfrm>
          <a:prstGeom prst="rect">
            <a:avLst/>
          </a:prstGeom>
        </p:spPr>
      </p:pic>
      <p:sp>
        <p:nvSpPr>
          <p:cNvPr id="18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78582" y="1670225"/>
            <a:ext cx="3865418" cy="483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CatBoostRegressor</a:t>
            </a:r>
            <a:endParaRPr dirty="0"/>
          </a:p>
        </p:txBody>
      </p:sp>
      <p:sp>
        <p:nvSpPr>
          <p:cNvPr id="19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941593" y="2119421"/>
            <a:ext cx="2119745" cy="468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mse</a:t>
            </a:r>
            <a:r>
              <a:rPr lang="en-US" dirty="0" smtClean="0"/>
              <a:t>=7.062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92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Clustering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50565"/>
            <a:ext cx="4946400" cy="298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Studied techniques:</a:t>
            </a:r>
          </a:p>
          <a:p>
            <a:r>
              <a:rPr lang="en-US" dirty="0"/>
              <a:t>K-Means, </a:t>
            </a:r>
            <a:endParaRPr lang="en-US" dirty="0" smtClean="0"/>
          </a:p>
          <a:p>
            <a:r>
              <a:rPr lang="en-US" dirty="0" smtClean="0"/>
              <a:t>Hierarchical/Agglomerative </a:t>
            </a:r>
            <a:r>
              <a:rPr lang="en-US" dirty="0"/>
              <a:t>Clustering, </a:t>
            </a:r>
            <a:endParaRPr lang="en-US" dirty="0" smtClean="0"/>
          </a:p>
          <a:p>
            <a:r>
              <a:rPr lang="en-US" dirty="0" smtClean="0"/>
              <a:t>DBSCAN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Additional techniques:</a:t>
            </a:r>
          </a:p>
          <a:p>
            <a:r>
              <a:rPr lang="en-US" dirty="0" err="1"/>
              <a:t>AffinityPropagation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err="1" smtClean="0"/>
              <a:t>SpectralClustering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err="1" smtClean="0"/>
              <a:t>GaussianMixtureModels</a:t>
            </a:r>
            <a:r>
              <a:rPr lang="en-US" dirty="0"/>
              <a:t>.</a:t>
            </a:r>
          </a:p>
          <a:p>
            <a:pPr marL="285750" indent="-285750"/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0859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K-Means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19618" y="994451"/>
            <a:ext cx="3060891" cy="203276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094018" y="994451"/>
            <a:ext cx="3288319" cy="203276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38546" y="4392838"/>
            <a:ext cx="3733800" cy="63624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4094018" y="3131129"/>
            <a:ext cx="3288319" cy="18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55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Hierarchical/Agglomerative Clustering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957455" y="3983516"/>
            <a:ext cx="3061853" cy="65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Agglomerative Clustering with complete linkage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13418" y="1033780"/>
            <a:ext cx="5655310" cy="38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77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Hierarchical/Agglomerative Clustering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957455" y="3983516"/>
            <a:ext cx="3061853" cy="65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Agglomerative Clustering with average linkage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69455" y="1068301"/>
            <a:ext cx="5588000" cy="37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Exploratory Data Analysis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/>
              <a:t>Two types of variables</a:t>
            </a:r>
            <a:r>
              <a:rPr lang="en" dirty="0" smtClean="0"/>
              <a:t>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smtClean="0"/>
              <a:t>Numerical: </a:t>
            </a:r>
            <a:r>
              <a:rPr lang="en-US" dirty="0"/>
              <a:t>id, age, </a:t>
            </a:r>
            <a:r>
              <a:rPr lang="en-US" dirty="0" err="1"/>
              <a:t>avg_glucose_level</a:t>
            </a:r>
            <a:r>
              <a:rPr lang="en-US" dirty="0"/>
              <a:t>, </a:t>
            </a:r>
            <a:r>
              <a:rPr lang="en-US" dirty="0" err="1"/>
              <a:t>bmi</a:t>
            </a:r>
            <a:r>
              <a:rPr lang="en-US" dirty="0"/>
              <a:t> </a:t>
            </a:r>
            <a:endParaRPr lang="en-US" dirty="0" smtClean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 smtClean="0"/>
              <a:t>Categorical: </a:t>
            </a:r>
            <a:r>
              <a:rPr lang="en-US" dirty="0"/>
              <a:t>gender, hypertension, </a:t>
            </a:r>
            <a:r>
              <a:rPr lang="en-US" dirty="0" err="1"/>
              <a:t>heart_disease</a:t>
            </a:r>
            <a:r>
              <a:rPr lang="en-US" dirty="0"/>
              <a:t>, </a:t>
            </a:r>
            <a:r>
              <a:rPr lang="en-US" dirty="0" err="1"/>
              <a:t>ever_married</a:t>
            </a:r>
            <a:r>
              <a:rPr lang="en-US" dirty="0"/>
              <a:t>, </a:t>
            </a:r>
            <a:r>
              <a:rPr lang="en-US" dirty="0" err="1"/>
              <a:t>work_type</a:t>
            </a:r>
            <a:r>
              <a:rPr lang="en-US" dirty="0"/>
              <a:t>, </a:t>
            </a:r>
            <a:r>
              <a:rPr lang="en-US" dirty="0" err="1"/>
              <a:t>Residence_type</a:t>
            </a:r>
            <a:r>
              <a:rPr lang="en-US" dirty="0"/>
              <a:t>, </a:t>
            </a:r>
            <a:r>
              <a:rPr lang="en-US" dirty="0" err="1"/>
              <a:t>smoking_status</a:t>
            </a:r>
            <a:r>
              <a:rPr lang="en-US" dirty="0"/>
              <a:t>, stroke </a:t>
            </a:r>
            <a:endParaRPr lang="en-US" dirty="0" smtClean="0"/>
          </a:p>
          <a:p>
            <a:pPr marL="155575" lvl="0" indent="0">
              <a:buClr>
                <a:schemeClr val="accent1"/>
              </a:buClr>
              <a:buNone/>
            </a:pPr>
            <a:endParaRPr lang="mk-MK" dirty="0" smtClean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57455" y="2292926"/>
            <a:ext cx="2961582" cy="27146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17343" y="2997344"/>
            <a:ext cx="1964748" cy="2010207"/>
          </a:xfrm>
          <a:prstGeom prst="rect">
            <a:avLst/>
          </a:prstGeom>
        </p:spPr>
      </p:pic>
      <p:sp>
        <p:nvSpPr>
          <p:cNvPr id="8" name="Google Shape;173;p39"/>
          <p:cNvSpPr txBox="1"/>
          <p:nvPr/>
        </p:nvSpPr>
        <p:spPr>
          <a:xfrm>
            <a:off x="2407700" y="4285925"/>
            <a:ext cx="3589091" cy="63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50" dirty="0" smtClean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Dataset contains missing values. Techniques for handling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21650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Hierarchical/Agglomerative Clustering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957455" y="3983516"/>
            <a:ext cx="3061853" cy="65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Agglomerative Clustering with single linkage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18655" y="1046393"/>
            <a:ext cx="5638800" cy="37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4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DBSCAN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49091" y="4275705"/>
            <a:ext cx="3851564" cy="65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DBSCAN(eps=8, </a:t>
            </a:r>
            <a:r>
              <a:rPr lang="en-US" dirty="0" err="1" smtClean="0"/>
              <a:t>min_samples</a:t>
            </a:r>
            <a:r>
              <a:rPr lang="en-US" dirty="0" smtClean="0"/>
              <a:t>=4)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12172" y="1154938"/>
            <a:ext cx="3733800" cy="30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7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3532909" cy="510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Affinity Propagation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918" y="87921"/>
            <a:ext cx="3851564" cy="357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47213" y="1091277"/>
            <a:ext cx="3646805" cy="2420620"/>
          </a:xfrm>
          <a:prstGeom prst="rect">
            <a:avLst/>
          </a:prstGeom>
        </p:spPr>
      </p:pic>
      <p:sp>
        <p:nvSpPr>
          <p:cNvPr id="9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4959928" y="445025"/>
            <a:ext cx="3532909" cy="510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Spectral Clustering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959928" y="1132552"/>
            <a:ext cx="3480435" cy="2338070"/>
          </a:xfrm>
          <a:prstGeom prst="rect">
            <a:avLst/>
          </a:prstGeom>
        </p:spPr>
      </p:pic>
      <p:sp>
        <p:nvSpPr>
          <p:cNvPr id="11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333482" y="3890994"/>
            <a:ext cx="4703637" cy="357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SpectralClustering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/>
              <a:t>=2, </a:t>
            </a:r>
            <a:r>
              <a:rPr lang="en-US" dirty="0" err="1"/>
              <a:t>random_state</a:t>
            </a:r>
            <a:r>
              <a:rPr lang="en-US" dirty="0"/>
              <a:t>=1, affinity='</a:t>
            </a:r>
            <a:r>
              <a:rPr lang="en-US" dirty="0" err="1"/>
              <a:t>nearest_neighbors</a:t>
            </a:r>
            <a:r>
              <a:rPr lang="en-U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485657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4322618" cy="510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Gaussian Mixture Model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918" y="87921"/>
            <a:ext cx="3851564" cy="357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Additional Techniques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2673" y="1103600"/>
            <a:ext cx="4419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9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699655" y="445025"/>
            <a:ext cx="67887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Comparing different clustering algorithms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51291" y="1657350"/>
            <a:ext cx="586803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5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17600" y="1603320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Using Selenium crawlers </a:t>
            </a:r>
            <a:r>
              <a:rPr lang="en-US" dirty="0" smtClean="0"/>
              <a:t>I</a:t>
            </a:r>
            <a:r>
              <a:rPr lang="en" dirty="0" smtClean="0"/>
              <a:t> fetch data from a github repository that contains data about heart patients</a:t>
            </a:r>
            <a:endParaRPr dirty="0"/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346364" y="445025"/>
            <a:ext cx="4184072" cy="947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Enriching the dataset using Selenium crawlers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30435" y="233969"/>
            <a:ext cx="4475019" cy="193426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955473" y="2305020"/>
            <a:ext cx="5049981" cy="139414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76365" y="2763982"/>
            <a:ext cx="2185785" cy="23275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346364" y="445025"/>
            <a:ext cx="4184072" cy="947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Enriching the dataset using Selenium crawlers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109654" y="152402"/>
            <a:ext cx="3369310" cy="18503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90309" y="2197013"/>
            <a:ext cx="6604000" cy="2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346364" y="445025"/>
            <a:ext cx="4184072" cy="947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Enriching the dataset using Selenium crawlers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46364" y="1628226"/>
            <a:ext cx="5943600" cy="33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692727"/>
            <a:ext cx="5018400" cy="1315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Implementation of approaches from scientific papers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443345" y="2213687"/>
            <a:ext cx="8333510" cy="1624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+mj-lt"/>
              <a:buAutoNum type="arabicPeriod"/>
            </a:pPr>
            <a:r>
              <a:rPr lang="en-US" dirty="0"/>
              <a:t>An </a:t>
            </a:r>
            <a:r>
              <a:rPr lang="en-US" dirty="0" err="1"/>
              <a:t>intregrated</a:t>
            </a:r>
            <a:r>
              <a:rPr lang="en-US" dirty="0"/>
              <a:t> machine learning approach to stroke </a:t>
            </a:r>
            <a:r>
              <a:rPr lang="en-US" dirty="0" smtClean="0"/>
              <a:t>prediction</a:t>
            </a:r>
          </a:p>
          <a:p>
            <a:pPr marL="342900" lvl="0">
              <a:buFont typeface="+mj-lt"/>
              <a:buAutoNum type="arabicPeriod"/>
            </a:pPr>
            <a:r>
              <a:rPr lang="en-US" dirty="0"/>
              <a:t>Comparing deep neural network and other machine learning algorithms for stroke prediction in a large-scale population-based electronic medical claims </a:t>
            </a:r>
            <a:r>
              <a:rPr lang="en-US" dirty="0" smtClean="0"/>
              <a:t>database</a:t>
            </a:r>
          </a:p>
          <a:p>
            <a:pPr marL="342900" lvl="0">
              <a:buFont typeface="+mj-lt"/>
              <a:buAutoNum type="arabicPeriod"/>
            </a:pPr>
            <a:r>
              <a:rPr lang="en-US" dirty="0"/>
              <a:t>Stroke prediction using </a:t>
            </a:r>
            <a:r>
              <a:rPr lang="en-US" dirty="0" smtClean="0"/>
              <a:t>SVM</a:t>
            </a:r>
          </a:p>
          <a:p>
            <a:pPr marL="342900" lvl="0">
              <a:buFont typeface="+mj-lt"/>
              <a:buAutoNum type="arabicPeriod"/>
            </a:pPr>
            <a:r>
              <a:rPr lang="en-US" dirty="0"/>
              <a:t>Stroke Prediction with Machine Learning methods among Older Chinese</a:t>
            </a:r>
            <a:endParaRPr lang="en-US" dirty="0" smtClean="0"/>
          </a:p>
          <a:p>
            <a:pPr marL="342900" lvl="0">
              <a:buFont typeface="+mj-lt"/>
              <a:buAutoNum type="arabicPeriod"/>
            </a:pPr>
            <a:r>
              <a:rPr lang="en-US" dirty="0"/>
              <a:t>Prediction of Heart Disease Using Machine Learning</a:t>
            </a:r>
            <a:endParaRPr lang="en-US" dirty="0" smtClean="0"/>
          </a:p>
          <a:p>
            <a:pPr marL="342900" lvl="0">
              <a:buFont typeface="+mj-lt"/>
              <a:buAutoNum type="arabicPeriod"/>
            </a:pP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202543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1013400" y="2547611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 dirty="0"/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560315" y="210392"/>
            <a:ext cx="2766654" cy="2286519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4"/>
          <a:stretch>
            <a:fillRect/>
          </a:stretch>
        </p:blipFill>
        <p:spPr>
          <a:xfrm>
            <a:off x="3482349" y="223848"/>
            <a:ext cx="2662871" cy="2089463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5"/>
          <a:stretch>
            <a:fillRect/>
          </a:stretch>
        </p:blipFill>
        <p:spPr>
          <a:xfrm>
            <a:off x="6300601" y="223848"/>
            <a:ext cx="2745567" cy="2089463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6"/>
          <a:stretch>
            <a:fillRect/>
          </a:stretch>
        </p:blipFill>
        <p:spPr>
          <a:xfrm>
            <a:off x="560315" y="2756535"/>
            <a:ext cx="2903322" cy="2099483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7"/>
          <a:stretch>
            <a:fillRect/>
          </a:stretch>
        </p:blipFill>
        <p:spPr>
          <a:xfrm>
            <a:off x="6201368" y="2756535"/>
            <a:ext cx="2844800" cy="2023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4172" y="1385339"/>
            <a:ext cx="2995556" cy="214188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949022" y="1277403"/>
            <a:ext cx="2175510" cy="23577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5"/>
          <a:srcRect b="14754"/>
          <a:stretch/>
        </p:blipFill>
        <p:spPr bwMode="auto">
          <a:xfrm>
            <a:off x="6791325" y="1601252"/>
            <a:ext cx="2352675" cy="1710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Famous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21739" y="107950"/>
            <a:ext cx="6716395" cy="241357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205865" y="2624283"/>
            <a:ext cx="6732269" cy="2439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50673" y="2358311"/>
            <a:ext cx="3594094" cy="597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 of EDA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2955925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 - There </a:t>
            </a:r>
            <a:r>
              <a:rPr lang="en-US" dirty="0"/>
              <a:t>is a large correlation between age and stroke risk</a:t>
            </a:r>
            <a:r>
              <a:rPr lang="en-US" dirty="0" smtClean="0"/>
              <a:t>.</a:t>
            </a:r>
          </a:p>
          <a:p>
            <a:pPr marL="0" lvl="0" indent="0"/>
            <a:r>
              <a:rPr lang="en-US" dirty="0" smtClean="0"/>
              <a:t> - Obesity (high </a:t>
            </a:r>
            <a:r>
              <a:rPr lang="en-US" dirty="0" err="1" smtClean="0"/>
              <a:t>bmi</a:t>
            </a:r>
            <a:r>
              <a:rPr lang="en-US" dirty="0" smtClean="0"/>
              <a:t>) leads to risk of stroke.</a:t>
            </a:r>
          </a:p>
          <a:p>
            <a:pPr marL="0" lvl="0" indent="0"/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The presence of hypertension or heart diseases </a:t>
            </a:r>
            <a:r>
              <a:rPr lang="en-US" dirty="0" smtClean="0"/>
              <a:t>also leads to stroke risk.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38459" y="2851515"/>
            <a:ext cx="12214" cy="19837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Classification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50565"/>
            <a:ext cx="4946400" cy="298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Studied techniques:</a:t>
            </a:r>
          </a:p>
          <a:p>
            <a:pPr marL="285750" indent="-285750"/>
            <a:r>
              <a:rPr lang="en-US" dirty="0"/>
              <a:t>Decision Tree Classifier</a:t>
            </a:r>
            <a:r>
              <a:rPr lang="en-US" dirty="0" smtClean="0"/>
              <a:t>,</a:t>
            </a:r>
          </a:p>
          <a:p>
            <a:pPr marL="285750" indent="-285750"/>
            <a:r>
              <a:rPr lang="en-US" dirty="0" smtClean="0"/>
              <a:t>Random </a:t>
            </a:r>
            <a:r>
              <a:rPr lang="en-US" dirty="0"/>
              <a:t>Forest Classifier, </a:t>
            </a:r>
            <a:endParaRPr lang="en-US" dirty="0" smtClean="0"/>
          </a:p>
          <a:p>
            <a:pPr marL="285750" indent="-285750"/>
            <a:r>
              <a:rPr lang="en-US" dirty="0" smtClean="0"/>
              <a:t>Naïve </a:t>
            </a:r>
            <a:r>
              <a:rPr lang="en-US" dirty="0"/>
              <a:t>Bayes Classifier,  </a:t>
            </a:r>
            <a:endParaRPr lang="en-US" dirty="0" smtClean="0"/>
          </a:p>
          <a:p>
            <a:pPr marL="285750" indent="-285750"/>
            <a:r>
              <a:rPr lang="en-US" dirty="0" smtClean="0"/>
              <a:t>KNN </a:t>
            </a:r>
            <a:r>
              <a:rPr lang="en-US" dirty="0"/>
              <a:t>Classifier, </a:t>
            </a:r>
            <a:endParaRPr lang="en-US" dirty="0" smtClean="0"/>
          </a:p>
          <a:p>
            <a:pPr marL="285750" indent="-285750"/>
            <a:r>
              <a:rPr lang="en-US" dirty="0" smtClean="0"/>
              <a:t>Logistic 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Additional techniques:</a:t>
            </a:r>
          </a:p>
          <a:p>
            <a:pPr marL="285750" indent="-285750"/>
            <a:r>
              <a:rPr lang="en-US" dirty="0"/>
              <a:t>SVC – Support Vector Machine </a:t>
            </a:r>
            <a:r>
              <a:rPr lang="en-US" dirty="0" smtClean="0"/>
              <a:t>Classifier,</a:t>
            </a:r>
            <a:endParaRPr lang="en-US" dirty="0"/>
          </a:p>
          <a:p>
            <a:pPr marL="285750" indent="-285750"/>
            <a:r>
              <a:rPr lang="en-US" dirty="0" err="1"/>
              <a:t>XGBClassifier</a:t>
            </a:r>
            <a:r>
              <a:rPr lang="en-US" dirty="0"/>
              <a:t>, </a:t>
            </a:r>
            <a:endParaRPr lang="en-US" dirty="0" smtClean="0"/>
          </a:p>
          <a:p>
            <a:pPr marL="285750" indent="-285750"/>
            <a:r>
              <a:rPr lang="en-US" dirty="0" err="1" smtClean="0"/>
              <a:t>LGBMClassifier</a:t>
            </a:r>
            <a:r>
              <a:rPr lang="en-US" dirty="0"/>
              <a:t>, </a:t>
            </a:r>
            <a:endParaRPr lang="en-US" dirty="0" smtClean="0"/>
          </a:p>
          <a:p>
            <a:pPr marL="285750" indent="-285750"/>
            <a:r>
              <a:rPr lang="en-US" dirty="0" smtClean="0"/>
              <a:t>Neural </a:t>
            </a:r>
            <a:r>
              <a:rPr lang="en-US" dirty="0"/>
              <a:t>Network, </a:t>
            </a:r>
            <a:endParaRPr lang="en-US" dirty="0" smtClean="0"/>
          </a:p>
          <a:p>
            <a:pPr marL="285750" indent="-285750"/>
            <a:r>
              <a:rPr lang="en-US" dirty="0" smtClean="0"/>
              <a:t>Deep </a:t>
            </a:r>
            <a:r>
              <a:rPr lang="en-US" dirty="0"/>
              <a:t>Neural Network.</a:t>
            </a:r>
          </a:p>
          <a:p>
            <a:pPr marL="285750" indent="-285750"/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Decision Tree Classifier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5620849" y="1714446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riterion=entropy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5696328" y="2297421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Accuracy score=0.9185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658507" y="313604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riterion=gini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696328" y="3711824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Accuracy </a:t>
            </a:r>
            <a:r>
              <a:rPr lang="en-US" dirty="0" smtClean="0"/>
              <a:t>score=0.9165</a:t>
            </a:r>
            <a:endParaRPr lang="en-US"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6755478" y="3711824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755478" y="226284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12147" y="1049915"/>
            <a:ext cx="1457326" cy="9728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808000" y="1037481"/>
            <a:ext cx="3422091" cy="109612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39948" y="2471305"/>
            <a:ext cx="3335504" cy="2426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683</Words>
  <Application>Microsoft Office PowerPoint</Application>
  <PresentationFormat>On-screen Show (16:9)</PresentationFormat>
  <Paragraphs>165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Montserrat ExtraLight</vt:lpstr>
      <vt:lpstr>Montserrat</vt:lpstr>
      <vt:lpstr>Arial</vt:lpstr>
      <vt:lpstr>Montserrat Medium</vt:lpstr>
      <vt:lpstr>Montserrat ExtraBold</vt:lpstr>
      <vt:lpstr>Futuristic Background by Slidesgo</vt:lpstr>
      <vt:lpstr>Проект Податочно Рударство</vt:lpstr>
      <vt:lpstr>Information about the dataset</vt:lpstr>
      <vt:lpstr>Exploratory Data Analysis</vt:lpstr>
      <vt:lpstr>PowerPoint Presentation</vt:lpstr>
      <vt:lpstr>PowerPoint Presentation</vt:lpstr>
      <vt:lpstr>PowerPoint Presentation</vt:lpstr>
      <vt:lpstr>Conclusions of EDA</vt:lpstr>
      <vt:lpstr>Classification</vt:lpstr>
      <vt:lpstr>Decision Tree Classifier</vt:lpstr>
      <vt:lpstr>Random Forest Classifier</vt:lpstr>
      <vt:lpstr>Naïve Bayes Classifier</vt:lpstr>
      <vt:lpstr>KNN Classifier</vt:lpstr>
      <vt:lpstr>KNN Classifier</vt:lpstr>
      <vt:lpstr>Logistic Regression</vt:lpstr>
      <vt:lpstr>SVC – Support Vector Machine Classifier</vt:lpstr>
      <vt:lpstr>SVC – Support Vector Machine Classifier</vt:lpstr>
      <vt:lpstr>XGBClassifier</vt:lpstr>
      <vt:lpstr>LGBMClassifier</vt:lpstr>
      <vt:lpstr>Neural Network</vt:lpstr>
      <vt:lpstr>Deep Neural Network</vt:lpstr>
      <vt:lpstr>Regression</vt:lpstr>
      <vt:lpstr>Linear Regression</vt:lpstr>
      <vt:lpstr>KNN Regression</vt:lpstr>
      <vt:lpstr>Lasso Regression</vt:lpstr>
      <vt:lpstr>XGBRegressor</vt:lpstr>
      <vt:lpstr>Clustering</vt:lpstr>
      <vt:lpstr>K-Means</vt:lpstr>
      <vt:lpstr>Hierarchical/Agglomerative Clustering</vt:lpstr>
      <vt:lpstr>Hierarchical/Agglomerative Clustering</vt:lpstr>
      <vt:lpstr>Hierarchical/Agglomerative Clustering</vt:lpstr>
      <vt:lpstr>DBSCAN</vt:lpstr>
      <vt:lpstr>Affinity Propagation</vt:lpstr>
      <vt:lpstr>Gaussian Mixture Model</vt:lpstr>
      <vt:lpstr>Comparing different clustering algorithms</vt:lpstr>
      <vt:lpstr>Enriching the dataset using Selenium crawlers</vt:lpstr>
      <vt:lpstr>Enriching the dataset using Selenium crawlers</vt:lpstr>
      <vt:lpstr>Enriching the dataset using Selenium crawlers</vt:lpstr>
      <vt:lpstr>Implementation of approaches from scientific papers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Податочно Рударство</dc:title>
  <dc:creator>Fjolla Fetaji</dc:creator>
  <cp:lastModifiedBy>Fjolla Fetaji</cp:lastModifiedBy>
  <cp:revision>23</cp:revision>
  <dcterms:modified xsi:type="dcterms:W3CDTF">2021-09-27T01:00:42Z</dcterms:modified>
</cp:coreProperties>
</file>